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5F7F8-8B46-4FBB-A61C-5160637313B4}" type="datetimeFigureOut">
              <a:rPr lang="en-US" smtClean="0"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EB2A9-4851-491E-9327-DD3C04A130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371600"/>
            <a:ext cx="8382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92D050"/>
                </a:solidFill>
                <a:latin typeface="Kristen ITC" pitchFamily="66" charset="0"/>
              </a:rPr>
              <a:t>I walks to the store.</a:t>
            </a:r>
          </a:p>
          <a:p>
            <a:pPr algn="ctr"/>
            <a:endParaRPr lang="en-US" sz="44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en-US" sz="4400" dirty="0" smtClean="0">
                <a:solidFill>
                  <a:srgbClr val="00B0F0"/>
                </a:solidFill>
                <a:latin typeface="Kristen ITC" pitchFamily="66" charset="0"/>
              </a:rPr>
              <a:t>He read a book.</a:t>
            </a:r>
          </a:p>
          <a:p>
            <a:pPr algn="ctr"/>
            <a:endParaRPr lang="en-US" sz="44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We goes to the pool.</a:t>
            </a:r>
            <a:endParaRPr 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8382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Conjugate a verb means:</a:t>
            </a:r>
          </a:p>
          <a:p>
            <a:pPr algn="ctr"/>
            <a:r>
              <a:rPr lang="en-US" sz="4400" dirty="0" smtClean="0">
                <a:solidFill>
                  <a:srgbClr val="FFFF00"/>
                </a:solidFill>
                <a:latin typeface="Kristen ITC" pitchFamily="66" charset="0"/>
              </a:rPr>
              <a:t>To make it match the subject</a:t>
            </a:r>
          </a:p>
          <a:p>
            <a:pPr algn="ctr"/>
            <a:endParaRPr lang="en-US" sz="4400" dirty="0">
              <a:solidFill>
                <a:srgbClr val="FFFF00"/>
              </a:solidFill>
              <a:latin typeface="Kristen ITC" pitchFamily="66" charset="0"/>
            </a:endParaRPr>
          </a:p>
          <a:p>
            <a:pPr algn="ctr"/>
            <a:r>
              <a:rPr lang="en-US" sz="4400" dirty="0" smtClean="0">
                <a:solidFill>
                  <a:srgbClr val="92D050"/>
                </a:solidFill>
                <a:latin typeface="Kristen ITC" pitchFamily="66" charset="0"/>
              </a:rPr>
              <a:t>You do this naturally </a:t>
            </a:r>
            <a:r>
              <a:rPr lang="en-US" sz="4400" dirty="0" smtClean="0">
                <a:solidFill>
                  <a:srgbClr val="92D050"/>
                </a:solidFill>
                <a:latin typeface="Kristen ITC" pitchFamily="66" charset="0"/>
              </a:rPr>
              <a:t>(usually)</a:t>
            </a:r>
            <a:r>
              <a:rPr lang="en-US" sz="4400" dirty="0" smtClean="0">
                <a:solidFill>
                  <a:srgbClr val="92D050"/>
                </a:solidFill>
                <a:latin typeface="Kristen ITC" pitchFamily="66" charset="0"/>
              </a:rPr>
              <a:t>.  Why?</a:t>
            </a:r>
          </a:p>
          <a:p>
            <a:pPr algn="ctr"/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  <a:p>
            <a:pPr algn="ctr"/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In French, you will have to memorize rules until it becomes natural (and it will!)</a:t>
            </a:r>
            <a:endParaRPr lang="en-US" sz="4400" dirty="0">
              <a:solidFill>
                <a:schemeClr val="accent2">
                  <a:lumMod val="7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838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Name two verbs we already know how to conjugate.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981200"/>
            <a:ext cx="4038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C000"/>
                </a:solidFill>
                <a:latin typeface="Kristen ITC" pitchFamily="66" charset="0"/>
              </a:rPr>
              <a:t>Avoir</a:t>
            </a:r>
            <a:r>
              <a:rPr lang="en-US" sz="4000" dirty="0" smtClean="0">
                <a:solidFill>
                  <a:srgbClr val="FFC000"/>
                </a:solidFill>
                <a:latin typeface="Kristen ITC" pitchFamily="66" charset="0"/>
              </a:rPr>
              <a:t> – to have</a:t>
            </a:r>
          </a:p>
          <a:p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J’</a:t>
            </a:r>
            <a:r>
              <a:rPr lang="en-US" sz="2800" dirty="0" err="1" smtClean="0">
                <a:solidFill>
                  <a:srgbClr val="FFC000"/>
                </a:solidFill>
                <a:latin typeface="Kristen ITC" pitchFamily="66" charset="0"/>
              </a:rPr>
              <a:t>ai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	Nous </a:t>
            </a:r>
            <a:r>
              <a:rPr lang="en-US" sz="2800" dirty="0" err="1" smtClean="0">
                <a:solidFill>
                  <a:srgbClr val="FFC000"/>
                </a:solidFill>
                <a:latin typeface="Kristen ITC" pitchFamily="66" charset="0"/>
              </a:rPr>
              <a:t>avons</a:t>
            </a:r>
            <a:endParaRPr lang="en-US" sz="2800" dirty="0" smtClean="0">
              <a:solidFill>
                <a:srgbClr val="FFC000"/>
              </a:solidFill>
              <a:latin typeface="Kristen ITC" pitchFamily="66" charset="0"/>
            </a:endParaRPr>
          </a:p>
          <a:p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Tu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smtClean="0">
                <a:solidFill>
                  <a:srgbClr val="FFC000"/>
                </a:solidFill>
                <a:latin typeface="Kristen ITC" pitchFamily="66" charset="0"/>
              </a:rPr>
              <a:t>as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Vous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  <a:latin typeface="Kristen ITC" pitchFamily="66" charset="0"/>
              </a:rPr>
              <a:t>avez</a:t>
            </a:r>
            <a:endParaRPr lang="en-US" sz="2800" dirty="0" smtClean="0">
              <a:solidFill>
                <a:srgbClr val="FFC000"/>
              </a:solidFill>
              <a:latin typeface="Kristen ITC" pitchFamily="66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Il </a:t>
            </a:r>
            <a:r>
              <a:rPr lang="en-US" sz="2800" dirty="0" smtClean="0">
                <a:solidFill>
                  <a:srgbClr val="FFC000"/>
                </a:solidFill>
                <a:latin typeface="Kristen ITC" pitchFamily="66" charset="0"/>
              </a:rPr>
              <a:t>a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	</a:t>
            </a:r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Ils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  <a:latin typeface="Kristen ITC" pitchFamily="66" charset="0"/>
              </a:rPr>
              <a:t>ont</a:t>
            </a:r>
            <a:endParaRPr lang="en-US" sz="2800" dirty="0" smtClean="0">
              <a:solidFill>
                <a:srgbClr val="FFC000"/>
              </a:solidFill>
              <a:latin typeface="Kristen ITC" pitchFamily="66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Elle </a:t>
            </a:r>
            <a:r>
              <a:rPr lang="en-US" sz="2800" dirty="0" smtClean="0">
                <a:solidFill>
                  <a:srgbClr val="FFC000"/>
                </a:solidFill>
                <a:latin typeface="Kristen ITC" pitchFamily="66" charset="0"/>
              </a:rPr>
              <a:t>a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Elles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  <a:latin typeface="Kristen ITC" pitchFamily="66" charset="0"/>
              </a:rPr>
              <a:t>ont</a:t>
            </a:r>
            <a:endParaRPr lang="en-US" sz="2800" dirty="0" smtClean="0">
              <a:solidFill>
                <a:srgbClr val="FFC000"/>
              </a:solidFill>
              <a:latin typeface="Kristen ITC" pitchFamily="66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On </a:t>
            </a:r>
            <a:r>
              <a:rPr lang="en-US" sz="2800" dirty="0" smtClean="0">
                <a:solidFill>
                  <a:srgbClr val="FFC000"/>
                </a:solidFill>
                <a:latin typeface="Kristen ITC" pitchFamily="66" charset="0"/>
              </a:rPr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8200" y="2895600"/>
            <a:ext cx="4495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92D050"/>
                </a:solidFill>
                <a:latin typeface="Kristen ITC" pitchFamily="66" charset="0"/>
              </a:rPr>
              <a:t>Etre</a:t>
            </a:r>
            <a:r>
              <a:rPr lang="en-US" sz="4000" dirty="0" smtClean="0">
                <a:solidFill>
                  <a:srgbClr val="92D050"/>
                </a:solidFill>
                <a:latin typeface="Kristen ITC" pitchFamily="66" charset="0"/>
              </a:rPr>
              <a:t> – to be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Je</a:t>
            </a:r>
            <a:r>
              <a:rPr lang="en-US" sz="2800" dirty="0" smtClean="0">
                <a:solidFill>
                  <a:srgbClr val="FFC000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suis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Nous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sommes</a:t>
            </a:r>
            <a:endParaRPr lang="en-US" sz="28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Tu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es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Vous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êtes</a:t>
            </a:r>
            <a:endParaRPr lang="en-US" sz="28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Il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est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	</a:t>
            </a:r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Ils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sont</a:t>
            </a:r>
            <a:endParaRPr lang="en-US" sz="28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Elle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est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en-US" sz="2800" dirty="0" err="1" smtClean="0">
                <a:solidFill>
                  <a:schemeClr val="bg1"/>
                </a:solidFill>
                <a:latin typeface="Kristen ITC" pitchFamily="66" charset="0"/>
              </a:rPr>
              <a:t>Elles</a:t>
            </a:r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sont</a:t>
            </a:r>
            <a:endParaRPr lang="en-US" sz="28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On </a:t>
            </a:r>
            <a:r>
              <a:rPr lang="en-US" sz="2800" dirty="0" err="1" smtClean="0">
                <a:solidFill>
                  <a:srgbClr val="92D050"/>
                </a:solidFill>
                <a:latin typeface="Kristen ITC" pitchFamily="66" charset="0"/>
              </a:rPr>
              <a:t>est</a:t>
            </a:r>
            <a:endParaRPr lang="en-US" sz="2800" dirty="0" smtClean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6" name="Smiley Face 5"/>
          <p:cNvSpPr/>
          <p:nvPr/>
        </p:nvSpPr>
        <p:spPr>
          <a:xfrm>
            <a:off x="0" y="6096000"/>
            <a:ext cx="762000" cy="762000"/>
          </a:xfrm>
          <a:prstGeom prst="smileyFac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8382000" y="6096000"/>
            <a:ext cx="762000" cy="762000"/>
          </a:xfrm>
          <a:prstGeom prst="smileyFac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60885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Imagine…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/>
      <p:bldP spid="5" grpId="0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Good News!  Almost all verbs that end in –</a:t>
            </a:r>
            <a:r>
              <a:rPr lang="en-US" sz="3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er</a:t>
            </a:r>
            <a:r>
              <a:rPr lang="en-US" sz="3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 follow the same rule.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905000"/>
            <a:ext cx="64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7200" y="1905000"/>
            <a:ext cx="358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Kristen ITC" pitchFamily="66" charset="0"/>
              </a:rPr>
              <a:t>er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26670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Je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5814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Tu</a:t>
            </a: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43434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Il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50292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Elle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5859959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On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9200" y="27432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Nous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35052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Vous</a:t>
            </a: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42672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Ils</a:t>
            </a: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9200" y="49530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Elles</a:t>
            </a: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92D050"/>
                </a:solidFill>
                <a:latin typeface="Kristen ITC" pitchFamily="66" charset="0"/>
              </a:rPr>
              <a:t>dans</a:t>
            </a:r>
            <a:endParaRPr lang="en-US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266700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95600" y="35814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Kristen ITC" pitchFamily="66" charset="0"/>
              </a:rPr>
              <a:t>es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38400" y="4335959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50292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5600" y="58674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24800" y="2735759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Kristen ITC" pitchFamily="66" charset="0"/>
              </a:rPr>
              <a:t>ons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48600" y="3497759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Kristen ITC" pitchFamily="66" charset="0"/>
              </a:rPr>
              <a:t>ez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86600" y="4259759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Kristen ITC" pitchFamily="66" charset="0"/>
              </a:rPr>
              <a:t>ent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72400" y="4953000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Kristen ITC" pitchFamily="66" charset="0"/>
              </a:rPr>
              <a:t>ent</a:t>
            </a:r>
            <a:endParaRPr lang="en-US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0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0"/>
                            </p:stCondLst>
                            <p:childTnLst>
                              <p:par>
                                <p:cTn id="1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838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u="sng" dirty="0" err="1" smtClean="0">
                <a:solidFill>
                  <a:srgbClr val="FFFF00"/>
                </a:solidFill>
                <a:latin typeface="Kristen ITC" pitchFamily="66" charset="0"/>
              </a:rPr>
              <a:t>Sortez</a:t>
            </a:r>
            <a:r>
              <a:rPr lang="en-US" sz="4800" u="sng" dirty="0" smtClean="0">
                <a:solidFill>
                  <a:srgbClr val="FFFF00"/>
                </a:solidFill>
                <a:latin typeface="Kristen ITC" pitchFamily="66" charset="0"/>
              </a:rPr>
              <a:t> la </a:t>
            </a:r>
            <a:r>
              <a:rPr lang="en-US" sz="4800" u="sng" dirty="0" err="1" smtClean="0">
                <a:solidFill>
                  <a:srgbClr val="FFFF00"/>
                </a:solidFill>
                <a:latin typeface="Kristen ITC" pitchFamily="66" charset="0"/>
              </a:rPr>
              <a:t>liste</a:t>
            </a:r>
            <a:r>
              <a:rPr lang="en-US" sz="4800" u="sng" dirty="0" smtClean="0">
                <a:solidFill>
                  <a:srgbClr val="FFFF00"/>
                </a:solidFill>
                <a:latin typeface="Kristen ITC" pitchFamily="66" charset="0"/>
              </a:rPr>
              <a:t> des </a:t>
            </a:r>
            <a:r>
              <a:rPr lang="en-US" sz="4800" u="sng" dirty="0" err="1" smtClean="0">
                <a:solidFill>
                  <a:srgbClr val="FFFF00"/>
                </a:solidFill>
                <a:latin typeface="Kristen ITC" pitchFamily="66" charset="0"/>
              </a:rPr>
              <a:t>verbes</a:t>
            </a:r>
            <a:r>
              <a:rPr lang="en-US" sz="4800" u="sng" dirty="0" smtClean="0">
                <a:solidFill>
                  <a:srgbClr val="FFFF00"/>
                </a:solidFill>
                <a:latin typeface="Kristen ITC" pitchFamily="66" charset="0"/>
              </a:rPr>
              <a:t> et </a:t>
            </a:r>
            <a:r>
              <a:rPr lang="en-US" sz="4800" u="sng" dirty="0" err="1" smtClean="0">
                <a:solidFill>
                  <a:srgbClr val="FFFF00"/>
                </a:solidFill>
                <a:latin typeface="Kristen ITC" pitchFamily="66" charset="0"/>
              </a:rPr>
              <a:t>tournez</a:t>
            </a:r>
            <a:r>
              <a:rPr lang="en-US" sz="4800" u="sng" dirty="0" smtClean="0">
                <a:solidFill>
                  <a:srgbClr val="FFFF00"/>
                </a:solidFill>
                <a:latin typeface="Kristen ITC" pitchFamily="66" charset="0"/>
              </a:rPr>
              <a:t> la page!</a:t>
            </a:r>
          </a:p>
          <a:p>
            <a:pPr algn="ctr"/>
            <a:endParaRPr lang="en-US" sz="4800" u="sng" dirty="0">
              <a:solidFill>
                <a:srgbClr val="FFFF00"/>
              </a:solidFill>
              <a:latin typeface="Kristen ITC" pitchFamily="66" charset="0"/>
            </a:endParaRPr>
          </a:p>
          <a:p>
            <a:pPr algn="ctr"/>
            <a:endParaRPr lang="en-US" sz="4800" u="sng" dirty="0" smtClean="0">
              <a:solidFill>
                <a:srgbClr val="FFFF00"/>
              </a:solidFill>
              <a:latin typeface="Kristen ITC" pitchFamily="66" charset="0"/>
            </a:endParaRPr>
          </a:p>
          <a:p>
            <a:pPr algn="ctr"/>
            <a:r>
              <a:rPr lang="en-US" sz="4800" u="sng" dirty="0" err="1" smtClean="0">
                <a:solidFill>
                  <a:srgbClr val="00B0F0"/>
                </a:solidFill>
                <a:latin typeface="Kristen ITC" pitchFamily="66" charset="0"/>
              </a:rPr>
              <a:t>Allons</a:t>
            </a:r>
            <a:r>
              <a:rPr lang="en-US" sz="4800" u="sng" dirty="0" smtClean="0">
                <a:solidFill>
                  <a:srgbClr val="00B0F0"/>
                </a:solidFill>
                <a:latin typeface="Kristen ITC" pitchFamily="66" charset="0"/>
              </a:rPr>
              <a:t> chanter!!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136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</cp:revision>
  <dcterms:created xsi:type="dcterms:W3CDTF">2011-01-11T11:51:08Z</dcterms:created>
  <dcterms:modified xsi:type="dcterms:W3CDTF">2011-01-11T12:17:13Z</dcterms:modified>
</cp:coreProperties>
</file>